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docProps/core.xml" ContentType="application/vnd.openxmlformats-package.core-propertie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2"/>
  </p:notesMasterIdLst>
  <p:sldIdLst>
    <p:sldId id="256" r:id="rId2"/>
    <p:sldId id="259" r:id="rId3"/>
    <p:sldId id="260" r:id="rId4"/>
    <p:sldId id="263" r:id="rId5"/>
    <p:sldId id="261" r:id="rId6"/>
    <p:sldId id="262" r:id="rId7"/>
    <p:sldId id="264" r:id="rId8"/>
    <p:sldId id="265" r:id="rId9"/>
    <p:sldId id="266" r:id="rId10"/>
    <p:sldId id="267"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AA2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80" d="100"/>
          <a:sy n="80" d="100"/>
        </p:scale>
        <p:origin x="-728" y="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presProps" Target="presProp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printerSettings" Target="printerSettings/printerSettings1.bin"/><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viewProps" Target="viewProps.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0EEF33-B7AB-2548-8A10-958B3DE43995}" type="datetimeFigureOut">
              <a:rPr lang="en-US" smtClean="0"/>
              <a:pPr/>
              <a:t>1/14/10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D43CAA-2DDB-B348-9149-50C01407028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DD43CAA-2DDB-B348-9149-50C01407028A}"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2A2C3C-6B03-7446-809A-CEE55258671F}" type="datetimeFigureOut">
              <a:rPr lang="en-US" smtClean="0"/>
              <a:pPr/>
              <a:t>1/14/10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4AB0C7-E7A0-3641-AD34-4B042EB8C74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2A2C3C-6B03-7446-809A-CEE55258671F}" type="datetimeFigureOut">
              <a:rPr lang="en-US" smtClean="0"/>
              <a:pPr/>
              <a:t>1/14/10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4AB0C7-E7A0-3641-AD34-4B042EB8C74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2A2C3C-6B03-7446-809A-CEE55258671F}" type="datetimeFigureOut">
              <a:rPr lang="en-US" smtClean="0"/>
              <a:pPr/>
              <a:t>1/14/10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4AB0C7-E7A0-3641-AD34-4B042EB8C74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2A2C3C-6B03-7446-809A-CEE55258671F}" type="datetimeFigureOut">
              <a:rPr lang="en-US" smtClean="0"/>
              <a:pPr/>
              <a:t>1/14/10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4AB0C7-E7A0-3641-AD34-4B042EB8C74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2A2C3C-6B03-7446-809A-CEE55258671F}" type="datetimeFigureOut">
              <a:rPr lang="en-US" smtClean="0"/>
              <a:pPr/>
              <a:t>1/14/10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4AB0C7-E7A0-3641-AD34-4B042EB8C74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2A2C3C-6B03-7446-809A-CEE55258671F}" type="datetimeFigureOut">
              <a:rPr lang="en-US" smtClean="0"/>
              <a:pPr/>
              <a:t>1/14/10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4AB0C7-E7A0-3641-AD34-4B042EB8C74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2A2C3C-6B03-7446-809A-CEE55258671F}" type="datetimeFigureOut">
              <a:rPr lang="en-US" smtClean="0"/>
              <a:pPr/>
              <a:t>1/14/10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4AB0C7-E7A0-3641-AD34-4B042EB8C74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2A2C3C-6B03-7446-809A-CEE55258671F}" type="datetimeFigureOut">
              <a:rPr lang="en-US" smtClean="0"/>
              <a:pPr/>
              <a:t>1/14/10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4AB0C7-E7A0-3641-AD34-4B042EB8C74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2A2C3C-6B03-7446-809A-CEE55258671F}" type="datetimeFigureOut">
              <a:rPr lang="en-US" smtClean="0"/>
              <a:pPr/>
              <a:t>1/14/10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4AB0C7-E7A0-3641-AD34-4B042EB8C74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2A2C3C-6B03-7446-809A-CEE55258671F}" type="datetimeFigureOut">
              <a:rPr lang="en-US" smtClean="0"/>
              <a:pPr/>
              <a:t>1/14/10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4AB0C7-E7A0-3641-AD34-4B042EB8C74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2A2C3C-6B03-7446-809A-CEE55258671F}" type="datetimeFigureOut">
              <a:rPr lang="en-US" smtClean="0"/>
              <a:pPr/>
              <a:t>1/14/10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4AB0C7-E7A0-3641-AD34-4B042EB8C74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2A2C3C-6B03-7446-809A-CEE55258671F}" type="datetimeFigureOut">
              <a:rPr lang="en-US" smtClean="0"/>
              <a:pPr/>
              <a:t>1/14/10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4AB0C7-E7A0-3641-AD34-4B042EB8C74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elrelojdesol.com/leonardo-da-vinci/gallery-english/index.htm" TargetMode="External"/><Relationship Id="rId3" Type="http://schemas.openxmlformats.org/officeDocument/2006/relationships/hyperlink" Target="http://www.mos.org/LEONARDO/"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800000"/>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692400" y="-1066800"/>
            <a:ext cx="6451600" cy="8890000"/>
          </a:xfrm>
          <a:prstGeom prst="rect">
            <a:avLst/>
          </a:prstGeom>
        </p:spPr>
      </p:pic>
      <p:sp>
        <p:nvSpPr>
          <p:cNvPr id="2" name="Title 1"/>
          <p:cNvSpPr>
            <a:spLocks noGrp="1"/>
          </p:cNvSpPr>
          <p:nvPr>
            <p:ph type="ctrTitle"/>
          </p:nvPr>
        </p:nvSpPr>
        <p:spPr/>
        <p:txBody>
          <a:bodyPr>
            <a:normAutofit fontScale="90000"/>
          </a:bodyPr>
          <a:lstStyle/>
          <a:p>
            <a:r>
              <a:rPr lang="en-US" dirty="0" smtClean="0">
                <a:ln w="6350" cmpd="sng">
                  <a:solidFill>
                    <a:schemeClr val="tx1"/>
                  </a:solidFill>
                </a:ln>
                <a:solidFill>
                  <a:schemeClr val="bg1"/>
                </a:solidFill>
              </a:rPr>
              <a:t>Leonardo </a:t>
            </a:r>
            <a:r>
              <a:rPr lang="en-US" dirty="0" err="1" smtClean="0">
                <a:ln w="6350" cmpd="sng">
                  <a:solidFill>
                    <a:schemeClr val="tx1"/>
                  </a:solidFill>
                </a:ln>
                <a:solidFill>
                  <a:schemeClr val="bg1"/>
                </a:solidFill>
              </a:rPr>
              <a:t>di</a:t>
            </a:r>
            <a:r>
              <a:rPr lang="en-US" dirty="0" smtClean="0">
                <a:ln w="6350" cmpd="sng">
                  <a:solidFill>
                    <a:schemeClr val="tx1"/>
                  </a:solidFill>
                </a:ln>
                <a:solidFill>
                  <a:schemeClr val="bg1"/>
                </a:solidFill>
              </a:rPr>
              <a:t> ser </a:t>
            </a:r>
            <a:r>
              <a:rPr lang="en-US" dirty="0" err="1" smtClean="0">
                <a:ln w="6350" cmpd="sng">
                  <a:solidFill>
                    <a:schemeClr val="tx1"/>
                  </a:solidFill>
                </a:ln>
                <a:solidFill>
                  <a:schemeClr val="bg1"/>
                </a:solidFill>
              </a:rPr>
              <a:t>Piero</a:t>
            </a:r>
            <a:r>
              <a:rPr lang="en-US" dirty="0" smtClean="0">
                <a:ln w="6350" cmpd="sng">
                  <a:solidFill>
                    <a:schemeClr val="tx1"/>
                  </a:solidFill>
                </a:ln>
                <a:solidFill>
                  <a:schemeClr val="bg1"/>
                </a:solidFill>
              </a:rPr>
              <a:t> </a:t>
            </a:r>
            <a:r>
              <a:rPr lang="en-US" dirty="0" err="1" smtClean="0">
                <a:ln w="6350" cmpd="sng">
                  <a:solidFill>
                    <a:schemeClr val="tx1"/>
                  </a:solidFill>
                </a:ln>
                <a:solidFill>
                  <a:schemeClr val="bg1"/>
                </a:solidFill>
              </a:rPr>
              <a:t>da</a:t>
            </a:r>
            <a:r>
              <a:rPr lang="en-US" dirty="0" smtClean="0">
                <a:ln w="6350" cmpd="sng">
                  <a:solidFill>
                    <a:schemeClr val="tx1"/>
                  </a:solidFill>
                </a:ln>
                <a:solidFill>
                  <a:schemeClr val="bg1"/>
                </a:solidFill>
              </a:rPr>
              <a:t> Vinci commonly known as</a:t>
            </a:r>
            <a:br>
              <a:rPr lang="en-US" dirty="0" smtClean="0">
                <a:ln w="6350" cmpd="sng">
                  <a:solidFill>
                    <a:schemeClr val="tx1"/>
                  </a:solidFill>
                </a:ln>
                <a:solidFill>
                  <a:schemeClr val="bg1"/>
                </a:solidFill>
              </a:rPr>
            </a:br>
            <a:r>
              <a:rPr lang="en-US" dirty="0" smtClean="0">
                <a:ln w="6350" cmpd="sng">
                  <a:solidFill>
                    <a:schemeClr val="tx1"/>
                  </a:solidFill>
                </a:ln>
                <a:solidFill>
                  <a:schemeClr val="bg1"/>
                </a:solidFill>
              </a:rPr>
              <a:t>Leonardo </a:t>
            </a:r>
            <a:r>
              <a:rPr lang="en-US" dirty="0" err="1" smtClean="0">
                <a:ln w="6350" cmpd="sng">
                  <a:solidFill>
                    <a:schemeClr val="tx1"/>
                  </a:solidFill>
                </a:ln>
                <a:solidFill>
                  <a:schemeClr val="bg1"/>
                </a:solidFill>
              </a:rPr>
              <a:t>Da</a:t>
            </a:r>
            <a:r>
              <a:rPr lang="en-US" dirty="0" smtClean="0">
                <a:ln w="6350" cmpd="sng">
                  <a:solidFill>
                    <a:schemeClr val="tx1"/>
                  </a:solidFill>
                </a:ln>
                <a:solidFill>
                  <a:schemeClr val="bg1"/>
                </a:solidFill>
              </a:rPr>
              <a:t> Vinci</a:t>
            </a:r>
            <a:endParaRPr lang="en-US" dirty="0">
              <a:ln w="6350" cmpd="sng">
                <a:solidFill>
                  <a:schemeClr val="tx1"/>
                </a:solidFill>
              </a:ln>
              <a:solidFill>
                <a:schemeClr val="bg1"/>
              </a:solidFill>
            </a:endParaRPr>
          </a:p>
        </p:txBody>
      </p:sp>
      <p:sp>
        <p:nvSpPr>
          <p:cNvPr id="3" name="Subtitle 2"/>
          <p:cNvSpPr>
            <a:spLocks noGrp="1"/>
          </p:cNvSpPr>
          <p:nvPr>
            <p:ph type="subTitle" idx="1"/>
          </p:nvPr>
        </p:nvSpPr>
        <p:spPr/>
        <p:txBody>
          <a:bodyPr/>
          <a:lstStyle/>
          <a:p>
            <a:r>
              <a:rPr lang="en-US" dirty="0" smtClean="0"/>
              <a:t>By Phillip</a:t>
            </a:r>
            <a:endParaRPr lang="en-US" dirty="0"/>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hlinkClick r:id="rId2"/>
              </a:rPr>
              <a:t>http://www.elrelojdesol.com/leonardo-da-vinci/gallery-english/index.htm</a:t>
            </a:r>
            <a:endParaRPr lang="en-US" dirty="0" smtClean="0"/>
          </a:p>
          <a:p>
            <a:endParaRPr lang="en-US" dirty="0" smtClean="0"/>
          </a:p>
          <a:p>
            <a:r>
              <a:rPr lang="en-US" dirty="0" smtClean="0">
                <a:hlinkClick r:id="rId3"/>
              </a:rPr>
              <a:t>http://www.mos.org/LEONARDO/</a:t>
            </a:r>
            <a:endParaRPr lang="en-US" dirty="0" smtClean="0"/>
          </a:p>
          <a:p>
            <a:endParaRPr lang="en-US" dirty="0"/>
          </a:p>
        </p:txBody>
      </p:sp>
    </p:spTree>
  </p:cSld>
  <p:clrMapOvr>
    <a:masterClrMapping/>
  </p:clrMapOvr>
  <p:transition>
    <p:pull dir="l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Leonardo </a:t>
            </a:r>
            <a:r>
              <a:rPr lang="en-US" dirty="0" err="1" smtClean="0"/>
              <a:t>Da</a:t>
            </a:r>
            <a:r>
              <a:rPr lang="en-US" dirty="0" smtClean="0"/>
              <a:t> Vinci</a:t>
            </a:r>
            <a:endParaRPr lang="en-US" dirty="0"/>
          </a:p>
        </p:txBody>
      </p:sp>
      <p:sp>
        <p:nvSpPr>
          <p:cNvPr id="3" name="Content Placeholder 2"/>
          <p:cNvSpPr>
            <a:spLocks noGrp="1"/>
          </p:cNvSpPr>
          <p:nvPr>
            <p:ph idx="1"/>
          </p:nvPr>
        </p:nvSpPr>
        <p:spPr>
          <a:xfrm>
            <a:off x="457200" y="1417638"/>
            <a:ext cx="8229600" cy="5211762"/>
          </a:xfrm>
        </p:spPr>
        <p:txBody>
          <a:bodyPr>
            <a:normAutofit/>
          </a:bodyPr>
          <a:lstStyle/>
          <a:p>
            <a:r>
              <a:rPr lang="en-US" u="sng" dirty="0" smtClean="0"/>
              <a:t>Parents:</a:t>
            </a:r>
            <a:r>
              <a:rPr lang="en-US" dirty="0" smtClean="0"/>
              <a:t> His mom was a peasant and his father a public notary</a:t>
            </a:r>
          </a:p>
          <a:p>
            <a:r>
              <a:rPr lang="en-US" u="sng" dirty="0" smtClean="0"/>
              <a:t>Born:</a:t>
            </a:r>
            <a:r>
              <a:rPr lang="en-US" dirty="0" smtClean="0"/>
              <a:t> April 15, 1452 in Vinci, Italy</a:t>
            </a:r>
          </a:p>
          <a:p>
            <a:r>
              <a:rPr lang="en-US" u="sng" dirty="0" smtClean="0"/>
              <a:t>Former</a:t>
            </a:r>
            <a:r>
              <a:rPr lang="en-US" dirty="0" smtClean="0"/>
              <a:t> </a:t>
            </a:r>
            <a:r>
              <a:rPr lang="en-US" u="sng" dirty="0" smtClean="0"/>
              <a:t>Occupation:</a:t>
            </a:r>
            <a:r>
              <a:rPr lang="en-US" dirty="0" smtClean="0"/>
              <a:t> An artist, painter, sculptor, skilled mechanical engineer, Philosophers, artists, and scientists</a:t>
            </a:r>
          </a:p>
          <a:p>
            <a:r>
              <a:rPr lang="en-US" u="sng" dirty="0" smtClean="0"/>
              <a:t>Died:</a:t>
            </a:r>
            <a:r>
              <a:rPr lang="en-US" dirty="0" smtClean="0"/>
              <a:t> He died of old age at the age of 67, May 2, 1519 at </a:t>
            </a:r>
            <a:r>
              <a:rPr lang="en-US" dirty="0" err="1" smtClean="0"/>
              <a:t>Clos</a:t>
            </a:r>
            <a:r>
              <a:rPr lang="en-US" dirty="0" smtClean="0"/>
              <a:t> Luce,  France </a:t>
            </a:r>
            <a:endParaRPr lang="en-US" dirty="0"/>
          </a:p>
        </p:txBody>
      </p:sp>
    </p:spTree>
  </p:cSld>
  <p:clrMapOvr>
    <a:masterClrMapping/>
  </p:clrMapOvr>
  <p:transition>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Leonardo </a:t>
            </a:r>
            <a:r>
              <a:rPr lang="en-US" dirty="0" err="1" smtClean="0"/>
              <a:t>Da</a:t>
            </a:r>
            <a:r>
              <a:rPr lang="en-US" dirty="0" smtClean="0"/>
              <a:t> Vinci</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He used all styles  </a:t>
            </a:r>
          </a:p>
          <a:p>
            <a:r>
              <a:rPr lang="en-US" dirty="0" err="1" smtClean="0"/>
              <a:t>Da</a:t>
            </a:r>
            <a:r>
              <a:rPr lang="en-US" dirty="0" smtClean="0"/>
              <a:t> Vinci was ambidexterity</a:t>
            </a:r>
          </a:p>
          <a:p>
            <a:r>
              <a:rPr lang="en-US" dirty="0" smtClean="0"/>
              <a:t>Leonardo heads the list of scientists and inventors, beating Charles Darwin, Albert Einstein, and Galileo </a:t>
            </a:r>
            <a:r>
              <a:rPr lang="en-US" dirty="0" err="1" smtClean="0"/>
              <a:t>Galilei</a:t>
            </a:r>
            <a:r>
              <a:rPr lang="en-US" dirty="0" smtClean="0"/>
              <a:t>. Leonardo developed ideas that were in some cases the seeds of inventions perfected centuries later, such as the airplane, the military tank, and the parachute</a:t>
            </a:r>
          </a:p>
          <a:p>
            <a:r>
              <a:rPr lang="en-US" dirty="0" smtClean="0"/>
              <a:t>He had two kids Isabella and </a:t>
            </a:r>
            <a:r>
              <a:rPr lang="en-US" dirty="0" err="1" smtClean="0"/>
              <a:t>Pietro</a:t>
            </a:r>
            <a:r>
              <a:rPr lang="en-US" dirty="0" smtClean="0"/>
              <a:t> twins</a:t>
            </a:r>
          </a:p>
          <a:p>
            <a:r>
              <a:rPr lang="en-US" dirty="0" smtClean="0"/>
              <a:t>He was a vegetarian</a:t>
            </a:r>
          </a:p>
          <a:p>
            <a:r>
              <a:rPr lang="en-US" dirty="0" err="1" smtClean="0"/>
              <a:t>Scientic</a:t>
            </a:r>
            <a:r>
              <a:rPr lang="en-US" dirty="0" smtClean="0"/>
              <a:t> think that </a:t>
            </a:r>
            <a:r>
              <a:rPr lang="en-US" smtClean="0"/>
              <a:t>he was Homosexual </a:t>
            </a:r>
            <a:r>
              <a:rPr lang="en-US" dirty="0" err="1" smtClean="0"/>
              <a:t>tho</a:t>
            </a:r>
            <a:r>
              <a:rPr lang="en-US" dirty="0" smtClean="0"/>
              <a:t> cant be proven, but he did live wit a commonly know homosexual for 30 years</a:t>
            </a:r>
          </a:p>
          <a:p>
            <a:endParaRPr lang="en-US"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6600"/>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241800" y="-533400"/>
            <a:ext cx="4902200" cy="7620000"/>
          </a:xfrm>
          <a:prstGeom prst="rect">
            <a:avLst/>
          </a:prstGeom>
        </p:spPr>
      </p:pic>
      <p:sp>
        <p:nvSpPr>
          <p:cNvPr id="2" name="Title 1"/>
          <p:cNvSpPr>
            <a:spLocks noGrp="1"/>
          </p:cNvSpPr>
          <p:nvPr>
            <p:ph type="title"/>
          </p:nvPr>
        </p:nvSpPr>
        <p:spPr/>
        <p:txBody>
          <a:bodyPr/>
          <a:lstStyle/>
          <a:p>
            <a:r>
              <a:rPr lang="en-US" dirty="0" smtClean="0"/>
              <a:t>The Mona Lisa</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Mona Lisa is the most famous painting in the history of art and  continues to inspire reproduction, parody, scientific theory, and </a:t>
            </a:r>
            <a:r>
              <a:rPr lang="en-US" dirty="0" err="1" smtClean="0"/>
              <a:t>more. In</a:t>
            </a:r>
            <a:r>
              <a:rPr lang="en-US" dirty="0" smtClean="0"/>
              <a:t> 2003-2006 we celebrate the 500th anniversary of the </a:t>
            </a:r>
            <a:r>
              <a:rPr lang="en-US" dirty="0" err="1" smtClean="0"/>
              <a:t>painting which</a:t>
            </a:r>
            <a:r>
              <a:rPr lang="en-US" dirty="0" smtClean="0"/>
              <a:t> now has it's own room at the </a:t>
            </a:r>
            <a:r>
              <a:rPr lang="en-US" dirty="0" err="1" smtClean="0"/>
              <a:t>Louve</a:t>
            </a:r>
            <a:r>
              <a:rPr lang="en-US" dirty="0" smtClean="0"/>
              <a:t>. The painting has </a:t>
            </a:r>
            <a:r>
              <a:rPr lang="en-US" dirty="0" err="1" smtClean="0"/>
              <a:t>achieved celebrity</a:t>
            </a:r>
            <a:r>
              <a:rPr lang="en-US" dirty="0" smtClean="0"/>
              <a:t> status and is continually appearing as </a:t>
            </a:r>
            <a:r>
              <a:rPr lang="en-US" dirty="0" err="1" smtClean="0"/>
              <a:t>subject of</a:t>
            </a:r>
            <a:r>
              <a:rPr lang="en-US" dirty="0" smtClean="0"/>
              <a:t> news articles around the globe.</a:t>
            </a:r>
            <a:endParaRPr lang="en-US" dirty="0"/>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CCFFCC"/>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295400" y="749300"/>
            <a:ext cx="11544300" cy="6108700"/>
          </a:xfrm>
          <a:prstGeom prst="rect">
            <a:avLst/>
          </a:prstGeom>
        </p:spPr>
      </p:pic>
      <p:sp>
        <p:nvSpPr>
          <p:cNvPr id="2" name="Title 1"/>
          <p:cNvSpPr>
            <a:spLocks noGrp="1"/>
          </p:cNvSpPr>
          <p:nvPr>
            <p:ph type="title"/>
          </p:nvPr>
        </p:nvSpPr>
        <p:spPr/>
        <p:txBody>
          <a:bodyPr/>
          <a:lstStyle/>
          <a:p>
            <a:r>
              <a:rPr lang="en-US" dirty="0" smtClean="0"/>
              <a:t>Last Supper</a:t>
            </a:r>
            <a:endParaRPr lang="en-US" dirty="0"/>
          </a:p>
        </p:txBody>
      </p:sp>
      <p:sp>
        <p:nvSpPr>
          <p:cNvPr id="3" name="Content Placeholder 2"/>
          <p:cNvSpPr>
            <a:spLocks noGrp="1"/>
          </p:cNvSpPr>
          <p:nvPr>
            <p:ph idx="1"/>
          </p:nvPr>
        </p:nvSpPr>
        <p:spPr/>
        <p:txBody>
          <a:bodyPr>
            <a:normAutofit fontScale="92500" lnSpcReduction="20000"/>
          </a:bodyPr>
          <a:lstStyle/>
          <a:p>
            <a:r>
              <a:rPr lang="en-US" i="1" dirty="0" smtClean="0"/>
              <a:t>Last Supper is Leonardo's visual interpretation of an event chronicled in all four of the Gospels (books in the Christian New Testament). The evening before Christ was betrayed by one of his disciples, he gathered them together to eat, tell them he knew what was coming and wash their feet (a gesture symbolizing that all were equal under the eyes of the Lord). As they ate and drank together, Christ gave the disciples explicit instructions on how to eat and drink in the future, in remembrance of him. It was the first celebration of the </a:t>
            </a:r>
            <a:r>
              <a:rPr lang="en-US" i="1" u="sng" dirty="0" smtClean="0"/>
              <a:t>Eucharist,</a:t>
            </a:r>
            <a:endParaRPr lang="en-US" dirty="0"/>
          </a:p>
        </p:txBody>
      </p:sp>
    </p:spTree>
  </p:cSld>
  <p:clrMapOvr>
    <a:masterClrMapping/>
  </p:clrMapOvr>
  <p:transition>
    <p:cut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008000"/>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905000" y="-1524000"/>
            <a:ext cx="5486400" cy="8724900"/>
          </a:xfrm>
          <a:prstGeom prst="rect">
            <a:avLst/>
          </a:prstGeom>
        </p:spPr>
      </p:pic>
      <p:sp>
        <p:nvSpPr>
          <p:cNvPr id="2" name="Title 1"/>
          <p:cNvSpPr>
            <a:spLocks noGrp="1"/>
          </p:cNvSpPr>
          <p:nvPr>
            <p:ph type="title"/>
          </p:nvPr>
        </p:nvSpPr>
        <p:spPr/>
        <p:txBody>
          <a:bodyPr/>
          <a:lstStyle/>
          <a:p>
            <a:r>
              <a:rPr lang="en-US" dirty="0" smtClean="0"/>
              <a:t>Madonna of the Rocks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ransition>
    <p:pull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000090"/>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448300" y="1143000"/>
            <a:ext cx="3695700" cy="5715000"/>
          </a:xfrm>
          <a:prstGeom prst="rect">
            <a:avLst/>
          </a:prstGeom>
        </p:spPr>
      </p:pic>
      <p:sp>
        <p:nvSpPr>
          <p:cNvPr id="2" name="Title 1"/>
          <p:cNvSpPr>
            <a:spLocks noGrp="1"/>
          </p:cNvSpPr>
          <p:nvPr>
            <p:ph type="title"/>
          </p:nvPr>
        </p:nvSpPr>
        <p:spPr/>
        <p:txBody>
          <a:bodyPr/>
          <a:lstStyle/>
          <a:p>
            <a:r>
              <a:rPr lang="en-US" dirty="0" smtClean="0"/>
              <a:t>John the Baptist</a:t>
            </a:r>
            <a:endParaRPr lang="en-US" dirty="0"/>
          </a:p>
        </p:txBody>
      </p:sp>
      <p:sp>
        <p:nvSpPr>
          <p:cNvPr id="3" name="Content Placeholder 2"/>
          <p:cNvSpPr>
            <a:spLocks noGrp="1"/>
          </p:cNvSpPr>
          <p:nvPr>
            <p:ph idx="1"/>
          </p:nvPr>
        </p:nvSpPr>
        <p:spPr/>
        <p:txBody>
          <a:bodyPr/>
          <a:lstStyle/>
          <a:p>
            <a:r>
              <a:rPr lang="en-US" dirty="0" smtClean="0"/>
              <a:t>John the Baptist is a key figure in the Biblical stories of Jesus. According to the gospels, John’s role was to announce the coming of Jesus</a:t>
            </a:r>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660066"/>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953000" y="1143000"/>
            <a:ext cx="4191000" cy="5715000"/>
          </a:xfrm>
          <a:prstGeom prst="rect">
            <a:avLst/>
          </a:prstGeom>
        </p:spPr>
      </p:pic>
      <p:pic>
        <p:nvPicPr>
          <p:cNvPr id="5" name="Picture 4"/>
          <p:cNvPicPr>
            <a:picLocks noChangeAspect="1"/>
          </p:cNvPicPr>
          <p:nvPr/>
        </p:nvPicPr>
        <p:blipFill>
          <a:blip r:embed="rId3"/>
          <a:stretch>
            <a:fillRect/>
          </a:stretch>
        </p:blipFill>
        <p:spPr>
          <a:xfrm>
            <a:off x="3442627" y="-1439862"/>
            <a:ext cx="3632200" cy="5715000"/>
          </a:xfrm>
          <a:prstGeom prst="rect">
            <a:avLst/>
          </a:prstGeom>
        </p:spPr>
      </p:pic>
      <p:pic>
        <p:nvPicPr>
          <p:cNvPr id="6" name="Picture 5"/>
          <p:cNvPicPr>
            <a:picLocks noChangeAspect="1"/>
          </p:cNvPicPr>
          <p:nvPr/>
        </p:nvPicPr>
        <p:blipFill>
          <a:blip r:embed="rId4"/>
          <a:stretch>
            <a:fillRect/>
          </a:stretch>
        </p:blipFill>
        <p:spPr>
          <a:xfrm>
            <a:off x="0" y="1881838"/>
            <a:ext cx="4699000" cy="5715000"/>
          </a:xfrm>
          <a:prstGeom prst="rect">
            <a:avLst/>
          </a:prstGeom>
        </p:spPr>
      </p:pic>
      <p:sp>
        <p:nvSpPr>
          <p:cNvPr id="2" name="Title 1"/>
          <p:cNvSpPr>
            <a:spLocks noGrp="1"/>
          </p:cNvSpPr>
          <p:nvPr>
            <p:ph type="title"/>
          </p:nvPr>
        </p:nvSpPr>
        <p:spPr/>
        <p:txBody>
          <a:bodyPr/>
          <a:lstStyle/>
          <a:p>
            <a:r>
              <a:rPr lang="en-US" dirty="0" smtClean="0"/>
              <a:t>Some other art</a:t>
            </a:r>
            <a:endParaRPr lang="en-US" dirty="0"/>
          </a:p>
        </p:txBody>
      </p:sp>
      <p:sp>
        <p:nvSpPr>
          <p:cNvPr id="3" name="Content Placeholder 2"/>
          <p:cNvSpPr>
            <a:spLocks noGrp="1"/>
          </p:cNvSpPr>
          <p:nvPr>
            <p:ph idx="1"/>
          </p:nvPr>
        </p:nvSpPr>
        <p:spPr/>
        <p:txBody>
          <a:bodyPr/>
          <a:lstStyle/>
          <a:p>
            <a:r>
              <a:rPr lang="en-US" dirty="0" smtClean="0"/>
              <a:t>La belle</a:t>
            </a:r>
          </a:p>
          <a:p>
            <a:r>
              <a:rPr lang="en-US" dirty="0" smtClean="0"/>
              <a:t>Lady with the Ermine</a:t>
            </a:r>
          </a:p>
          <a:p>
            <a:r>
              <a:rPr lang="en-US" dirty="0" smtClean="0"/>
              <a:t>The women</a:t>
            </a:r>
          </a:p>
          <a:p>
            <a:endParaRPr lang="en-US" dirty="0"/>
          </a:p>
        </p:txBody>
      </p:sp>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0"/>
            <a:ext cx="3873500" cy="5715000"/>
          </a:xfrm>
          <a:prstGeom prst="rect">
            <a:avLst/>
          </a:prstGeom>
        </p:spPr>
      </p:pic>
      <p:pic>
        <p:nvPicPr>
          <p:cNvPr id="6" name="Picture 5"/>
          <p:cNvPicPr>
            <a:picLocks noChangeAspect="1"/>
          </p:cNvPicPr>
          <p:nvPr/>
        </p:nvPicPr>
        <p:blipFill>
          <a:blip r:embed="rId3"/>
          <a:stretch>
            <a:fillRect/>
          </a:stretch>
        </p:blipFill>
        <p:spPr>
          <a:xfrm>
            <a:off x="4762500" y="0"/>
            <a:ext cx="4381500" cy="5715000"/>
          </a:xfrm>
          <a:prstGeom prst="rect">
            <a:avLst/>
          </a:prstGeom>
        </p:spPr>
      </p:pic>
      <p:pic>
        <p:nvPicPr>
          <p:cNvPr id="4" name="Picture 3"/>
          <p:cNvPicPr>
            <a:picLocks noChangeAspect="1"/>
          </p:cNvPicPr>
          <p:nvPr/>
        </p:nvPicPr>
        <p:blipFill>
          <a:blip r:embed="rId4"/>
          <a:stretch>
            <a:fillRect/>
          </a:stretch>
        </p:blipFill>
        <p:spPr>
          <a:xfrm>
            <a:off x="1768444" y="1417638"/>
            <a:ext cx="4254500" cy="5715000"/>
          </a:xfrm>
          <a:prstGeom prst="rect">
            <a:avLst/>
          </a:prstGeom>
        </p:spPr>
      </p:pic>
      <p:sp>
        <p:nvSpPr>
          <p:cNvPr id="2" name="Title 1"/>
          <p:cNvSpPr>
            <a:spLocks noGrp="1"/>
          </p:cNvSpPr>
          <p:nvPr>
            <p:ph type="title"/>
          </p:nvPr>
        </p:nvSpPr>
        <p:spPr/>
        <p:txBody>
          <a:bodyPr/>
          <a:lstStyle/>
          <a:p>
            <a:r>
              <a:rPr lang="en-US" dirty="0" smtClean="0">
                <a:solidFill>
                  <a:schemeClr val="bg1"/>
                </a:solidFill>
              </a:rPr>
              <a:t>His </a:t>
            </a:r>
            <a:r>
              <a:rPr lang="en-US" dirty="0" err="1" smtClean="0">
                <a:solidFill>
                  <a:schemeClr val="bg1"/>
                </a:solidFill>
              </a:rPr>
              <a:t>flyin</a:t>
            </a:r>
            <a:r>
              <a:rPr lang="en-US" dirty="0" smtClean="0">
                <a:solidFill>
                  <a:schemeClr val="bg1"/>
                </a:solidFill>
              </a:rPr>
              <a:t> inventions</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Most of these inventions helped in </a:t>
            </a:r>
            <a:r>
              <a:rPr lang="en-US" dirty="0" err="1" smtClean="0">
                <a:solidFill>
                  <a:schemeClr val="bg1"/>
                </a:solidFill>
              </a:rPr>
              <a:t>mondern</a:t>
            </a:r>
            <a:r>
              <a:rPr lang="en-US" dirty="0" smtClean="0">
                <a:solidFill>
                  <a:schemeClr val="bg1"/>
                </a:solidFill>
              </a:rPr>
              <a:t> day plains</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327</TotalTime>
  <Words>457</Words>
  <Application>Microsoft Macintosh PowerPoint</Application>
  <PresentationFormat>On-screen Show (4:3)</PresentationFormat>
  <Paragraphs>31</Paragraphs>
  <Slides>10</Slides>
  <Notes>1</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Office Theme</vt:lpstr>
      <vt:lpstr>Leonardo di ser Piero da Vinci commonly known as Leonardo Da Vinci</vt:lpstr>
      <vt:lpstr>Leonardo Da Vinci</vt:lpstr>
      <vt:lpstr>Leonardo Da Vinci</vt:lpstr>
      <vt:lpstr>The Mona Lisa</vt:lpstr>
      <vt:lpstr>Last Supper</vt:lpstr>
      <vt:lpstr>Madonna of the Rocks</vt:lpstr>
      <vt:lpstr>John the Baptist</vt:lpstr>
      <vt:lpstr>Some other art</vt:lpstr>
      <vt:lpstr>His flyin inventions</vt:lpstr>
      <vt:lpstr>Slide 10</vt:lpstr>
    </vt:vector>
  </TitlesOfParts>
  <Company>Van Meter 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vmadmin</dc:creator>
  <cp:lastModifiedBy>Rebecca Comer</cp:lastModifiedBy>
  <cp:revision>14</cp:revision>
  <dcterms:created xsi:type="dcterms:W3CDTF">2010-01-14T19:27:17Z</dcterms:created>
  <dcterms:modified xsi:type="dcterms:W3CDTF">2010-01-14T19:28:15Z</dcterms:modified>
</cp:coreProperties>
</file>